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09" r:id="rId1"/>
  </p:sldMasterIdLst>
  <p:notesMasterIdLst>
    <p:notesMasterId r:id="rId23"/>
  </p:notesMasterIdLst>
  <p:sldIdLst>
    <p:sldId id="283" r:id="rId2"/>
    <p:sldId id="273" r:id="rId3"/>
    <p:sldId id="258" r:id="rId4"/>
    <p:sldId id="259" r:id="rId5"/>
    <p:sldId id="281" r:id="rId6"/>
    <p:sldId id="260" r:id="rId7"/>
    <p:sldId id="261" r:id="rId8"/>
    <p:sldId id="262" r:id="rId9"/>
    <p:sldId id="263" r:id="rId10"/>
    <p:sldId id="264" r:id="rId11"/>
    <p:sldId id="265" r:id="rId12"/>
    <p:sldId id="284" r:id="rId13"/>
    <p:sldId id="266" r:id="rId14"/>
    <p:sldId id="268" r:id="rId15"/>
    <p:sldId id="282" r:id="rId16"/>
    <p:sldId id="289" r:id="rId17"/>
    <p:sldId id="290" r:id="rId18"/>
    <p:sldId id="287" r:id="rId19"/>
    <p:sldId id="279" r:id="rId20"/>
    <p:sldId id="280" r:id="rId21"/>
    <p:sldId id="272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36411-9291-42DC-94B8-AD81D428B30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1B03A-2FC0-4453-9C14-69FCBFA8D5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413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1B03A-2FC0-4453-9C14-69FCBFA8D527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362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6726063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787" y="4243845"/>
            <a:ext cx="2307831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6726064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6833787" y="2590078"/>
            <a:ext cx="2307832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242" y="2733709"/>
            <a:ext cx="6069268" cy="1373070"/>
          </a:xfrm>
        </p:spPr>
        <p:txBody>
          <a:bodyPr anchor="b">
            <a:noAutofit/>
          </a:bodyPr>
          <a:lstStyle>
            <a:lvl1pPr algn="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0241" y="4394040"/>
            <a:ext cx="6108101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55655" y="5936188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1" y="5936189"/>
            <a:ext cx="402166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399" y="2750337"/>
            <a:ext cx="1370293" cy="1356442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13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3" y="4711617"/>
            <a:ext cx="6894770" cy="54448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1639" y="609598"/>
            <a:ext cx="6896534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5256098"/>
            <a:ext cx="6894772" cy="5478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310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2" name="Picture 21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3" name="Picture 22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5" y="609597"/>
            <a:ext cx="6896534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889151" cy="1101764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616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8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30" name="Picture 29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1" name="Picture 30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921" y="616983"/>
            <a:ext cx="642514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89438" y="3660763"/>
            <a:ext cx="5987731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903919" cy="110176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0932" y="748116"/>
            <a:ext cx="5334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67191" y="2998573"/>
            <a:ext cx="457200" cy="5847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4398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3" name="Picture 22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4" name="Picture 23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8" y="4710340"/>
            <a:ext cx="6896534" cy="5898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9" y="5300150"/>
            <a:ext cx="6896534" cy="51195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7728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2629" y="2329489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39777" y="3015290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8413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79710" y="3007906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26136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233520" y="3007905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35" name="Picture 34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6" name="Picture 35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37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32391" y="4297503"/>
            <a:ext cx="21922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32391" y="2336873"/>
            <a:ext cx="2192257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32391" y="4873765"/>
            <a:ext cx="219225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0497" y="4297503"/>
            <a:ext cx="221507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870497" y="2336873"/>
            <a:ext cx="221507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869483" y="4873764"/>
            <a:ext cx="221800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31028" y="4297503"/>
            <a:ext cx="219433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231027" y="2336873"/>
            <a:ext cx="2194333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230934" y="4873762"/>
            <a:ext cx="2197239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45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7" name="Picture 16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8" name="Picture 17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346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ltGray">
          <a:xfrm rot="5400000">
            <a:off x="4575305" y="2747178"/>
            <a:ext cx="6862555" cy="1368199"/>
            <a:chOff x="2281445" y="609600"/>
            <a:chExt cx="6862555" cy="1368199"/>
          </a:xfrm>
        </p:grpSpPr>
        <p:sp>
          <p:nvSpPr>
            <p:cNvPr id="12" name="Rectangle 11"/>
            <p:cNvSpPr/>
            <p:nvPr/>
          </p:nvSpPr>
          <p:spPr bwMode="ltGray">
            <a:xfrm>
              <a:off x="2281445" y="609601"/>
              <a:ext cx="5285695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7710769" y="609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64798" y="609597"/>
            <a:ext cx="1069602" cy="446193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241" y="609598"/>
            <a:ext cx="6576359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144" y="5936188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0241" y="5936189"/>
            <a:ext cx="451895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1152" y="5432500"/>
            <a:ext cx="1149636" cy="1273100"/>
          </a:xfrm>
        </p:spPr>
        <p:txBody>
          <a:bodyPr anchor="t"/>
          <a:lstStyle>
            <a:lvl1pPr algn="ctr">
              <a:defRPr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92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8" name="Picture 2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9" name="Picture 2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3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157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2728432"/>
            <a:ext cx="9161969" cy="1677035"/>
            <a:chOff x="0" y="2895600"/>
            <a:chExt cx="9161969" cy="1677035"/>
          </a:xfrm>
        </p:grpSpPr>
        <p:pic>
          <p:nvPicPr>
            <p:cNvPr id="19" name="Picture 1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0" name="Picture 1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2869895"/>
            <a:ext cx="688915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639" y="4232172"/>
            <a:ext cx="688915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65810" y="5936188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0" y="5936189"/>
            <a:ext cx="483467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6438" y="2869896"/>
            <a:ext cx="1149836" cy="109078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651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753228"/>
            <a:ext cx="688739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336873"/>
            <a:ext cx="3357899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61128" y="2336873"/>
            <a:ext cx="3359661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44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9" name="Picture 2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0" name="Picture 2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30"/>
            <a:ext cx="6896534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988" y="2336874"/>
            <a:ext cx="3145080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1638" y="3030009"/>
            <a:ext cx="336704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646" y="2336873"/>
            <a:ext cx="3145527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61129" y="3030009"/>
            <a:ext cx="3367044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738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6" name="Picture 15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7" name="Picture 16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082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HD-ShadowShor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71"/>
          <a:stretch/>
        </p:blipFill>
        <p:spPr>
          <a:xfrm>
            <a:off x="7717217" y="1973262"/>
            <a:ext cx="1444752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710769" y="609600"/>
            <a:ext cx="1433231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415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7"/>
            <a:ext cx="6896534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4385" y="2336874"/>
            <a:ext cx="3913788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2336873"/>
            <a:ext cx="2796240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57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10956" y="2336874"/>
            <a:ext cx="3917217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2336874"/>
            <a:ext cx="2798487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62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James\Desktop\msft\Berlin\build Assets\hashOverlaySD-FullResolve.png"/>
          <p:cNvPicPr>
            <a:picLocks noChangeAspect="1" noChangeArrowheads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2336873"/>
            <a:ext cx="6887389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67881" y="593618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5936189"/>
            <a:ext cx="4834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48600" y="753228"/>
            <a:ext cx="1157674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09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10" r:id="rId1"/>
    <p:sldLayoutId id="2147484211" r:id="rId2"/>
    <p:sldLayoutId id="2147484212" r:id="rId3"/>
    <p:sldLayoutId id="2147484213" r:id="rId4"/>
    <p:sldLayoutId id="2147484214" r:id="rId5"/>
    <p:sldLayoutId id="2147484215" r:id="rId6"/>
    <p:sldLayoutId id="2147484216" r:id="rId7"/>
    <p:sldLayoutId id="2147484217" r:id="rId8"/>
    <p:sldLayoutId id="2147484218" r:id="rId9"/>
    <p:sldLayoutId id="2147484219" r:id="rId10"/>
    <p:sldLayoutId id="2147484220" r:id="rId11"/>
    <p:sldLayoutId id="2147484221" r:id="rId12"/>
    <p:sldLayoutId id="2147484222" r:id="rId13"/>
    <p:sldLayoutId id="2147484223" r:id="rId14"/>
    <p:sldLayoutId id="2147484224" r:id="rId15"/>
    <p:sldLayoutId id="2147484225" r:id="rId16"/>
    <p:sldLayoutId id="214748422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909D-C514-6012-C479-91C4F3CAF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0241" y="2871018"/>
            <a:ext cx="6146198" cy="1691149"/>
          </a:xfrm>
        </p:spPr>
        <p:txBody>
          <a:bodyPr/>
          <a:lstStyle/>
          <a:p>
            <a:pPr algn="l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Patent Summarization System - Condensed lengthy patents into easy-to-read summaries</a:t>
            </a:r>
            <a:br>
              <a:rPr lang="en-US" sz="4400" dirty="0"/>
            </a:br>
            <a:r>
              <a:rPr lang="en-US" sz="4400" dirty="0"/>
              <a:t> 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6763F1-511F-B5F6-864A-D04AD6928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45" y="4562166"/>
            <a:ext cx="8947355" cy="1966453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Guide:                                                          Team Members</a:t>
            </a:r>
          </a:p>
          <a:p>
            <a:pPr algn="l"/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N. Durga Prasanna Mam                     1. </a:t>
            </a:r>
            <a:r>
              <a:rPr lang="en-IN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K.Sai</a:t>
            </a: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Kushal              (22B85A1207)</a:t>
            </a:r>
          </a:p>
          <a:p>
            <a:pPr algn="l"/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2. </a:t>
            </a:r>
            <a:r>
              <a:rPr lang="en-IN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P.Adarsh</a:t>
            </a: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Phanindra   (21B81A12B0)</a:t>
            </a:r>
          </a:p>
          <a:p>
            <a:pPr algn="l"/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3. </a:t>
            </a:r>
            <a:r>
              <a:rPr lang="en-IN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T.Prabhu</a:t>
            </a: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(22B85A1212)</a:t>
            </a:r>
          </a:p>
          <a:p>
            <a:pPr algn="l"/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4. </a:t>
            </a:r>
            <a:r>
              <a:rPr lang="en-IN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K.Sai</a:t>
            </a: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Krishna              (22B85A1209)</a:t>
            </a:r>
            <a:endParaRPr lang="en-IN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13859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097" y="2082873"/>
            <a:ext cx="8132369" cy="427859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Hardware Requirements:</a:t>
            </a:r>
          </a:p>
          <a:p>
            <a:pPr algn="just"/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Processor :Intel i5/i7 CPU</a:t>
            </a:r>
          </a:p>
          <a:p>
            <a:pPr algn="just"/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Ram :8GB RAM</a:t>
            </a:r>
          </a:p>
          <a:p>
            <a:pPr algn="just"/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Storage :100GB Storage</a:t>
            </a:r>
          </a:p>
          <a:p>
            <a:pPr marL="0" indent="0" algn="just">
              <a:buNone/>
            </a:pP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Software Requirements:</a:t>
            </a:r>
          </a:p>
          <a:p>
            <a:pPr algn="just"/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Language: Python </a:t>
            </a:r>
          </a:p>
          <a:p>
            <a:pPr algn="just"/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 Model: OpenAI GPT-4o mini fined tuned  </a:t>
            </a:r>
          </a:p>
          <a:p>
            <a:pPr algn="just"/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 Framework: </a:t>
            </a:r>
            <a:r>
              <a:rPr lang="en-IN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(for UI)</a:t>
            </a:r>
          </a:p>
          <a:p>
            <a:pPr algn="just"/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 Framework: Flask</a:t>
            </a:r>
          </a:p>
          <a:p>
            <a:pPr algn="just"/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Libraries: Pandas, Matplotlib, Seaborn</a:t>
            </a:r>
            <a:endParaRPr lang="en-IN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Phase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8671" y="2170795"/>
            <a:ext cx="6027174" cy="4259502"/>
          </a:xfrm>
        </p:spPr>
        <p:txBody>
          <a:bodyPr>
            <a:normAutofit fontScale="25000" lnSpcReduction="20000"/>
          </a:bodyPr>
          <a:lstStyle/>
          <a:p>
            <a:pPr algn="just">
              <a:buFont typeface="+mj-lt"/>
              <a:buAutoNum type="arabicPeriod"/>
            </a:pPr>
            <a:r>
              <a:rPr lang="en-US" sz="8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Requirement Analysis: </a:t>
            </a:r>
            <a:r>
              <a:rPr lang="en-US" sz="8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Identified the need for an AI tool to simplify and summarize lengthy patent documents.</a:t>
            </a:r>
          </a:p>
          <a:p>
            <a:pPr algn="just">
              <a:buFont typeface="+mj-lt"/>
              <a:buAutoNum type="arabicPeriod"/>
            </a:pPr>
            <a:r>
              <a:rPr lang="en-US" sz="8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Design: </a:t>
            </a:r>
            <a:r>
              <a:rPr lang="en-US" sz="8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Planned a modular architecture using Flask for backend and </a:t>
            </a:r>
            <a:r>
              <a:rPr lang="en-US" sz="8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US" sz="8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frontend interaction.</a:t>
            </a:r>
          </a:p>
          <a:p>
            <a:pPr algn="just">
              <a:buFont typeface="+mj-lt"/>
              <a:buAutoNum type="arabicPeriod"/>
            </a:pPr>
            <a:r>
              <a:rPr lang="en-US" sz="8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Preprocessing: </a:t>
            </a:r>
            <a:r>
              <a:rPr lang="en-US" sz="8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Cleaned and formatted patent datasets using Pandas for consistent model input.</a:t>
            </a:r>
          </a:p>
          <a:p>
            <a:pPr algn="just">
              <a:buFont typeface="+mj-lt"/>
              <a:buAutoNum type="arabicPeriod"/>
            </a:pPr>
            <a:r>
              <a:rPr lang="en-US" sz="8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Integration: </a:t>
            </a:r>
            <a:r>
              <a:rPr lang="en-US" sz="8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Connected the application to fined tuned GPT-4o mini model for generating accurate, context-aware summaries.</a:t>
            </a:r>
          </a:p>
          <a:p>
            <a:pPr algn="just">
              <a:buFont typeface="+mj-lt"/>
              <a:buAutoNum type="arabicPeriod"/>
            </a:pPr>
            <a:r>
              <a:rPr lang="en-US" sz="8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Implementation: </a:t>
            </a:r>
            <a:r>
              <a:rPr lang="en-US" sz="8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Developed the user interface and backend logic to process input and display summaries.</a:t>
            </a:r>
          </a:p>
          <a:p>
            <a:pPr algn="just">
              <a:buFont typeface="+mj-lt"/>
              <a:buAutoNum type="arabicPeriod"/>
            </a:pPr>
            <a:r>
              <a:rPr lang="en-US" sz="8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Evaluation &amp; Visualization: </a:t>
            </a:r>
            <a:r>
              <a:rPr lang="en-US" sz="8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ROUGE, BERT Score, and visual tools to assess and compare summarization quality.</a:t>
            </a:r>
          </a:p>
          <a:p>
            <a:pPr algn="just">
              <a:buFont typeface="+mj-lt"/>
              <a:buAutoNum type="arabicPeriod"/>
            </a:pPr>
            <a:r>
              <a:rPr lang="en-US" sz="8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Deployment: </a:t>
            </a:r>
            <a:r>
              <a:rPr lang="en-US" sz="8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Launched the application with a public link using </a:t>
            </a:r>
            <a:r>
              <a:rPr lang="en-US" sz="8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US" sz="8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real-time access.</a:t>
            </a:r>
          </a:p>
          <a:p>
            <a:pPr marL="0" indent="0" algn="just">
              <a:lnSpc>
                <a:spcPct val="120000"/>
              </a:lnSpc>
              <a:buNone/>
            </a:pPr>
            <a:endParaRPr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Generated image">
            <a:extLst>
              <a:ext uri="{FF2B5EF4-FFF2-40B4-BE49-F238E27FC236}">
                <a16:creationId xmlns:a16="http://schemas.microsoft.com/office/drawing/2014/main" id="{E88F56D4-7439-458F-C620-79FF8C8FFE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6" t="2724" r="12795" b="4660"/>
          <a:stretch/>
        </p:blipFill>
        <p:spPr bwMode="auto">
          <a:xfrm>
            <a:off x="408061" y="2065098"/>
            <a:ext cx="2482623" cy="4608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44BAB-3B61-5FD5-7D68-172C55B58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783" y="753228"/>
            <a:ext cx="6887389" cy="1080938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Use-Case Diagram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75A7E-4D75-18C4-3282-1689068C0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261" y="2336873"/>
            <a:ext cx="6887389" cy="3599316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DA179E94-51D8-F0ED-C72A-19EE27544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54" y="2191182"/>
            <a:ext cx="7669162" cy="426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00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2D1B2D92-4C17-10D9-3991-A94C12C22B2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67761" y="2289303"/>
            <a:ext cx="527304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Uploads Patent Document :</a:t>
            </a:r>
            <a:r>
              <a:rPr lang="en-US" alt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user provides a patent file to the system.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Patent Preprocessing</a:t>
            </a:r>
            <a:r>
              <a:rPr lang="en-US" alt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cleans and processes the text (e.g., OCR for images, remove noise, tokenize).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 Extraction</a:t>
            </a:r>
            <a:r>
              <a:rPr lang="en-US" alt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Extracts the core content from the patent, such as claims, abstract, and detailed descriptions.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Summarization Module</a:t>
            </a:r>
            <a:r>
              <a:rPr lang="en-US" alt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Uses AI/ML models  to generate a short, readable summary.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Output Formatting</a:t>
            </a:r>
            <a:r>
              <a:rPr lang="en-US" alt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summary is formatted neatly (paragraphs) for easy reading.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Summary Delivered to User</a:t>
            </a:r>
            <a:r>
              <a:rPr lang="en-US" alt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summarized version is shown t</a:t>
            </a:r>
            <a:r>
              <a:rPr lang="en-US" alt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user.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29E2CD-4601-2721-C41B-2843F41D6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" y="2056540"/>
            <a:ext cx="3106146" cy="465921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1639" y="2323836"/>
            <a:ext cx="7430729" cy="2539927"/>
          </a:xfrm>
        </p:spPr>
        <p:txBody>
          <a:bodyPr>
            <a:normAutofit fontScale="55000" lnSpcReduction="20000"/>
          </a:bodyPr>
          <a:lstStyle/>
          <a:p>
            <a:pPr marL="457200" marR="0" lvl="0" indent="-457200" algn="just" fontAlgn="base">
              <a:lnSpc>
                <a:spcPct val="110000"/>
              </a:lnSpc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Collection: 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Acquires and prepares patent datasets for training and evaluation.</a:t>
            </a:r>
          </a:p>
          <a:p>
            <a:pPr marL="457200" marR="0" lvl="0" indent="-457200" algn="just" fontAlgn="base">
              <a:lnSpc>
                <a:spcPct val="110000"/>
              </a:lnSpc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 Model Integration: </a:t>
            </a:r>
            <a:r>
              <a:rPr lang="en-US" alt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Implements patent summarization using a fine-tuned GPT model. </a:t>
            </a:r>
          </a:p>
          <a:p>
            <a:pPr marL="457200" marR="0" lvl="0" indent="-457200" algn="just" fontAlgn="base">
              <a:lnSpc>
                <a:spcPct val="110000"/>
              </a:lnSpc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Interface: </a:t>
            </a:r>
            <a:r>
              <a:rPr lang="en-US" alt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an interactive Gradio UI for user input and output of summaries. </a:t>
            </a:r>
          </a:p>
          <a:p>
            <a:pPr marL="457200" marR="0" lvl="0" indent="-457200" fontAlgn="base">
              <a:lnSpc>
                <a:spcPct val="110000"/>
              </a:lnSpc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	</a:t>
            </a:r>
            <a:r>
              <a:rPr lang="en-US" altLang="en-US" sz="32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Tracking:</a:t>
            </a:r>
            <a:r>
              <a:rPr lang="en-US" alt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Evaluates</a:t>
            </a:r>
            <a:r>
              <a:rPr lang="en-US" alt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summarization model’s  performance and system efficiency.</a:t>
            </a:r>
            <a:r>
              <a:rPr lang="en-US" alt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0000"/>
              </a:lnSpc>
            </a:pPr>
            <a:endParaRPr lang="en-US" sz="20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0000"/>
              </a:lnSpc>
            </a:pPr>
            <a:endParaRPr sz="20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14AEE36-DE9A-22FB-0E47-A9B4DCEEBE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87" b="30905"/>
          <a:stretch/>
        </p:blipFill>
        <p:spPr bwMode="auto">
          <a:xfrm>
            <a:off x="1060443" y="5007970"/>
            <a:ext cx="6623267" cy="1529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AFDA-533F-4ABD-724C-1093AFEED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Analysis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3C788A-B695-51FB-EF32-EEC8DCA38D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6106" y="2052736"/>
            <a:ext cx="3774267" cy="318966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1F9A8E-9093-BF58-464E-001AF2447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93" y="2052737"/>
            <a:ext cx="4400439" cy="30993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04D53D-9197-9805-562C-8F83393420B2}"/>
              </a:ext>
            </a:extLst>
          </p:cNvPr>
          <p:cNvSpPr txBox="1"/>
          <p:nvPr/>
        </p:nvSpPr>
        <p:spPr>
          <a:xfrm>
            <a:off x="373627" y="5242402"/>
            <a:ext cx="85835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fine-tuned model makes shorter summaries (30 words) than GPT-4 (40 words).</a:t>
            </a:r>
          </a:p>
          <a:p>
            <a:pPr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fine-tuned model has better ROUGE-1 and ROUGE-L scores than GPT-4.</a:t>
            </a:r>
          </a:p>
          <a:p>
            <a:pPr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fine-tuned model beats GPT-4 in the ROUGE-2 score.</a:t>
            </a:r>
          </a:p>
        </p:txBody>
      </p:sp>
    </p:spTree>
    <p:extLst>
      <p:ext uri="{BB962C8B-B14F-4D97-AF65-F5344CB8AC3E}">
        <p14:creationId xmlns:p14="http://schemas.microsoft.com/office/powerpoint/2010/main" val="4109841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0B454-F46E-4D90-C24A-D6DC2AA83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Screen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17834A-65D3-5177-EA69-C9A81BA4F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2408809"/>
            <a:ext cx="7991168" cy="4008070"/>
          </a:xfrm>
        </p:spPr>
      </p:pic>
    </p:spTree>
    <p:extLst>
      <p:ext uri="{BB962C8B-B14F-4D97-AF65-F5344CB8AC3E}">
        <p14:creationId xmlns:p14="http://schemas.microsoft.com/office/powerpoint/2010/main" val="2109266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CE440-7D57-C6EE-B7FF-4DE67C84C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297" y="753228"/>
            <a:ext cx="7093876" cy="1080938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Screen-Input 1 &amp; Output 1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D749A2-547B-CA1E-17D1-8C01573422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045" y="2329221"/>
            <a:ext cx="8169910" cy="4061747"/>
          </a:xfrm>
        </p:spPr>
      </p:pic>
    </p:spTree>
    <p:extLst>
      <p:ext uri="{BB962C8B-B14F-4D97-AF65-F5344CB8AC3E}">
        <p14:creationId xmlns:p14="http://schemas.microsoft.com/office/powerpoint/2010/main" val="69007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96C48-70D4-9CFC-4D9A-85FF0D2E2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458" y="753228"/>
            <a:ext cx="7044715" cy="1080938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Screen-Input 2 &amp; Output 2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676C78-B04D-F58C-E8FF-961F43A82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0661" y="2381902"/>
            <a:ext cx="7902677" cy="4025426"/>
          </a:xfrm>
        </p:spPr>
      </p:pic>
    </p:spTree>
    <p:extLst>
      <p:ext uri="{BB962C8B-B14F-4D97-AF65-F5344CB8AC3E}">
        <p14:creationId xmlns:p14="http://schemas.microsoft.com/office/powerpoint/2010/main" val="3177537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27A90-4B43-CB97-8531-C731AF979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5" y="753228"/>
            <a:ext cx="6896534" cy="1080938"/>
          </a:xfrm>
        </p:spPr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1E0A6-9969-9B01-C120-EEA49922A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265" y="2553182"/>
            <a:ext cx="7816645" cy="3877114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Automated Patent Summarization System efficiently condenses lengthy and complex patent documents into concise, easy-to-read summaries using a fine-tuned GPT-4 model. By integrating Natural Language Processing, Machine Learning, and a user-friendly web interface, the system simplifies patent analysis and improves accessibility for legal professionals, researchers, and innovators. Overall, the system reduces manual effort, enhances comprehension, and accelerates decision-making in the patent review process.</a:t>
            </a:r>
            <a:endParaRPr lang="en-IN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043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430D7-C731-8803-56C2-335E5D3CC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C256E-BA6B-7057-3467-0003ECFD1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2166143"/>
            <a:ext cx="8224520" cy="4473677"/>
          </a:xfrm>
        </p:spPr>
        <p:txBody>
          <a:bodyPr>
            <a:normAutofit fontScale="85000" lnSpcReduction="20000"/>
          </a:bodyPr>
          <a:lstStyle/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Abstract				11)    Output Screen	</a:t>
            </a:r>
          </a:p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			12)    Conclusion</a:t>
            </a:r>
          </a:p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			13)    Future Enhancements</a:t>
            </a:r>
          </a:p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</a:p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Technologies</a:t>
            </a:r>
          </a:p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 Phase</a:t>
            </a:r>
          </a:p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</a:p>
          <a:p>
            <a:pPr marL="514350" indent="-514350" algn="just">
              <a:lnSpc>
                <a:spcPct val="110000"/>
              </a:lnSpc>
              <a:buFont typeface="+mj-lt"/>
              <a:buAutoNum type="arabicParenR"/>
            </a:pPr>
            <a:r>
              <a:rPr lang="en-GB" sz="2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Modules Overview</a:t>
            </a:r>
          </a:p>
        </p:txBody>
      </p:sp>
    </p:spTree>
    <p:extLst>
      <p:ext uri="{BB962C8B-B14F-4D97-AF65-F5344CB8AC3E}">
        <p14:creationId xmlns:p14="http://schemas.microsoft.com/office/powerpoint/2010/main" val="1857194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BD38E-059C-76D3-4D13-A41EBD0AE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Future Enhancements</a:t>
            </a:r>
            <a:endParaRPr lang="en-IN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C6676C-D34C-FD25-EA21-EECF59909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290" y="2467896"/>
            <a:ext cx="8101782" cy="4252452"/>
          </a:xfrm>
        </p:spPr>
        <p:txBody>
          <a:bodyPr>
            <a:no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IN" sz="2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Audio/Video Summarization:</a:t>
            </a: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Expand support to voice and multimedia patent documents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2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Voice-Based Query Input:</a:t>
            </a: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Enable speech-to-text interaction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2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 App Integration:</a:t>
            </a: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Extend accessibility across platforms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2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Legal Analysis:</a:t>
            </a: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Detect infringement risks and legal overlaps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2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 Summary Styles:</a:t>
            </a: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 technical, legal, and layman-level summaries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2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Enterprise Dashboard:</a:t>
            </a:r>
            <a:r>
              <a:rPr lang="en-IN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Real-time analytics for bulk patent processing</a:t>
            </a:r>
          </a:p>
          <a:p>
            <a:pPr algn="just">
              <a:buFont typeface="+mj-lt"/>
              <a:buAutoNum type="arabicPeriod"/>
            </a:pPr>
            <a:endParaRPr lang="en-IN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773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F9B08-6043-9B64-881E-E39EE963B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73761" y="2420888"/>
            <a:ext cx="6383267" cy="1373070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THANK YOU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212F912-8016-2F45-60C3-A834716EA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V="1">
            <a:off x="510241" y="5511726"/>
            <a:ext cx="45719" cy="45719"/>
          </a:xfrm>
        </p:spPr>
        <p:txBody>
          <a:bodyPr>
            <a:normAutofit fontScale="25000" lnSpcReduction="20000"/>
          </a:bodyPr>
          <a:lstStyle/>
          <a:p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8307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787" y="2484033"/>
            <a:ext cx="7993626" cy="364185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address the challenge of efficiently understanding patent documents, this project developed an AI-powered Patent Summarization System. This system employs the fine tuned GPT-4 model, informed by a dataset of patents and their summaries, to generate concise, context-aware summaries, extracting essential details like invention purpose, novelty, and legal claims. It significantly enhancing accessibility and reducing patent analysis time. Performance is evaluated using ROUGE and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BERTScore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assess the quality of the generated summaries.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310581"/>
            <a:ext cx="7728770" cy="437535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complexity and length of patent </a:t>
            </a:r>
            <a:r>
              <a:rPr lang="en-US" altLang="en-US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documents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create a significant hurdle for efficient information retrieval and understanding. Traditional manual review methods are often slow and resource-intensive. To overcome this, this project presents an AI-powered Patent Summarization System that leverages the capabilities of the GPT-4 model to generate concise, context-aware summaries, thereby streamlining the comprehension of patents for professionals in various fields.</a:t>
            </a:r>
          </a:p>
          <a:p>
            <a:pPr algn="just"/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74D5F-1979-CD04-0F9C-7772E26DB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C054FF10-19AA-D275-D792-6021CD4BD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639" y="2123768"/>
            <a:ext cx="8317393" cy="45523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US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ROUGE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(Recall-Oriented Understudy for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Gisting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Evaluation):</a:t>
            </a:r>
          </a:p>
          <a:p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ROUGE checks how many words or phrases from the original summary are also present in the AI-generated summary. </a:t>
            </a:r>
          </a:p>
          <a:p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helps measure how much important information is covered.</a:t>
            </a:r>
          </a:p>
          <a:p>
            <a:pPr marL="0" indent="0">
              <a:buNone/>
            </a:pP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N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BERTScore</a:t>
            </a:r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(Bidirectional Encoder Representations from              Transformers):</a:t>
            </a:r>
          </a:p>
          <a:p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uses contextual embeddings from the BERT model to compare the semantic similarity between the generated summary and the reference text.</a:t>
            </a:r>
          </a:p>
          <a:p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 goes beyond surface-level word matching and measures meaning-level alignment.</a:t>
            </a:r>
            <a:endParaRPr lang="en-IN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28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627" y="2477729"/>
            <a:ext cx="7472516" cy="4160138"/>
          </a:xfrm>
        </p:spPr>
        <p:txBody>
          <a:bodyPr>
            <a:no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 Review: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Labor-intensive and error-prone, especially for complex patents.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Keyword-Based Search Engines: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Cannot understand the contextual meaning of patent claims or innovations.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Template-Based Generators: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 static outputs without dynamic adaptation.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Basic NLP Systems: 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depth in legal/technical context handling, leading to vague summaries.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41939"/>
            <a:ext cx="6896534" cy="10809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1638" y="2359378"/>
            <a:ext cx="7570143" cy="4639732"/>
          </a:xfrm>
        </p:spPr>
        <p:txBody>
          <a:bodyPr>
            <a:no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uses a fine-tuned GPT-4o-mini model to automate the generation of concise summaries for complex patent documents</a:t>
            </a:r>
          </a:p>
          <a:p>
            <a:pPr algn="just"/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 takes patent text as input through a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interface and processes it via a Flask backend connected to the fined-tuned GPT-4o-mini model.</a:t>
            </a:r>
          </a:p>
          <a:p>
            <a:pPr algn="just"/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system's fine-tuned GPT-4o-mini model excels at producing better patent summaries with greater brevity than the original ChatGPT model.</a:t>
            </a:r>
            <a:endParaRPr lang="en-IN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716" y="2333048"/>
            <a:ext cx="7900219" cy="4146774"/>
          </a:xfrm>
        </p:spPr>
        <p:txBody>
          <a:bodyPr>
            <a:no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Handling: 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efficiently loads, processes, and formats patent datasets for summarization.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Interface: 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enables users to input patent descriptions and receive summaries via a web interface.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Summarization: 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generates concise, context-aware summaries of patent descriptions using a fine-tuned GPT model.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Visualization: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system visually compares the length of original patent texts with their generated summaries.</a:t>
            </a:r>
            <a:endParaRPr lang="en-IN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638" y="2415821"/>
            <a:ext cx="8062943" cy="4278489"/>
          </a:xfrm>
        </p:spPr>
        <p:txBody>
          <a:bodyPr>
            <a:no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Performance </a:t>
            </a:r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Ensures quick processing of large patent documents.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</a:t>
            </a:r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Handles increasing data loads efficiently.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 </a:t>
            </a:r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Provides easy navigation and real-time summarization.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Easy Maintenance</a:t>
            </a:r>
            <a:r>
              <a:rPr lang="en-IN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Modular code structure for future updates and enhancements.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Office 2007 - 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1249</TotalTime>
  <Words>1128</Words>
  <Application>Microsoft Office PowerPoint</Application>
  <PresentationFormat>On-screen Show (4:3)</PresentationFormat>
  <Paragraphs>98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Times New Roman</vt:lpstr>
      <vt:lpstr>Trebuchet MS</vt:lpstr>
      <vt:lpstr>Berlin</vt:lpstr>
      <vt:lpstr>Automated Patent Summarization System - Condensed lengthy patents into easy-to-read summaries  </vt:lpstr>
      <vt:lpstr>Contents</vt:lpstr>
      <vt:lpstr>Abstract</vt:lpstr>
      <vt:lpstr>Introduction</vt:lpstr>
      <vt:lpstr>Evaluation Metrics</vt:lpstr>
      <vt:lpstr>Existing System</vt:lpstr>
      <vt:lpstr>Proposed System</vt:lpstr>
      <vt:lpstr>Functional Requirements</vt:lpstr>
      <vt:lpstr>Non-Functional Requirements</vt:lpstr>
      <vt:lpstr>Tools and Technologies</vt:lpstr>
      <vt:lpstr>Design Phase</vt:lpstr>
      <vt:lpstr>Use-Case Diagram</vt:lpstr>
      <vt:lpstr>Data Flow</vt:lpstr>
      <vt:lpstr>Modules Overview</vt:lpstr>
      <vt:lpstr>Performance Analysis</vt:lpstr>
      <vt:lpstr>Output Screen</vt:lpstr>
      <vt:lpstr>Output Screen-Input 1 &amp; Output 1</vt:lpstr>
      <vt:lpstr>Output Screen-Input 2 &amp; Output 2</vt:lpstr>
      <vt:lpstr>Conclusion</vt:lpstr>
      <vt:lpstr>Future Enhancements</vt:lpstr>
      <vt:lpstr>              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Admin</dc:creator>
  <cp:keywords/>
  <dc:description>generated using python-pptx</dc:description>
  <cp:lastModifiedBy>Sai Kushal K</cp:lastModifiedBy>
  <cp:revision>19</cp:revision>
  <dcterms:created xsi:type="dcterms:W3CDTF">2013-01-27T09:14:16Z</dcterms:created>
  <dcterms:modified xsi:type="dcterms:W3CDTF">2025-04-14T14:51:22Z</dcterms:modified>
  <cp:category/>
</cp:coreProperties>
</file>

<file path=docProps/thumbnail.jpeg>
</file>